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.svg" ContentType="image/svg+xml"/>
  <Override PartName="/ppt/media/image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7"/>
  </p:notesMasterIdLst>
  <p:sldIdLst>
    <p:sldId id="256" r:id="rId4"/>
    <p:sldId id="257" r:id="rId5"/>
    <p:sldId id="259" r:id="rId6"/>
    <p:sldId id="258" r:id="rId8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 userDrawn="1">
          <p15:clr>
            <a:srgbClr val="A4A3A4"/>
          </p15:clr>
        </p15:guide>
        <p15:guide id="2" pos="3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477" y="39"/>
      </p:cViewPr>
      <p:guideLst>
        <p:guide orient="horz" pos="2198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gs" Target="tags/tag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BA946-EAB7-466D-B7A6-0C8281EB44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85BDA-8727-4904-BAC0-340E3E30AB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85047" y="2050939"/>
            <a:ext cx="6144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今天是星期 </a:t>
            </a:r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Weekday now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85047" y="2983268"/>
            <a:ext cx="721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今天是星期 </a:t>
            </a:r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.action{ Weekday now 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39066" y="1597338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13897" y="1997448"/>
            <a:ext cx="3866030" cy="66000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75747" y="2877317"/>
            <a:ext cx="4956412" cy="7675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>
            <a:stCxn id="9" idx="2"/>
          </p:cNvCxnSpPr>
          <p:nvPr/>
        </p:nvCxnSpPr>
        <p:spPr>
          <a:xfrm flipH="1">
            <a:off x="8693524" y="1997448"/>
            <a:ext cx="732828" cy="143922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11" idx="3"/>
          </p:cNvCxnSpPr>
          <p:nvPr/>
        </p:nvCxnSpPr>
        <p:spPr>
          <a:xfrm flipH="1">
            <a:off x="7479927" y="1797393"/>
            <a:ext cx="1559139" cy="530058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113493" y="139047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Golang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语法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36337" y="350971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思源定制的方言版语法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3582" y="369794"/>
            <a:ext cx="961465" cy="8259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20432" y="490402"/>
            <a:ext cx="3698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{{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模板和两种语法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}}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: 圆顶角 30"/>
          <p:cNvSpPr/>
          <p:nvPr/>
        </p:nvSpPr>
        <p:spPr>
          <a:xfrm rot="5400000">
            <a:off x="1428748" y="3973409"/>
            <a:ext cx="547968" cy="50090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30506" y="3993027"/>
            <a:ext cx="6080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在配置路径模板（如日记）时使用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{{}}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: 圆顶角 32"/>
          <p:cNvSpPr/>
          <p:nvPr/>
        </p:nvSpPr>
        <p:spPr>
          <a:xfrm rot="5400000">
            <a:off x="1428748" y="4629225"/>
            <a:ext cx="547968" cy="50090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30506" y="4648843"/>
            <a:ext cx="6880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markdown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模板片段中，使用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.action{}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: 圆顶角 34"/>
          <p:cNvSpPr/>
          <p:nvPr/>
        </p:nvSpPr>
        <p:spPr>
          <a:xfrm rot="5400000">
            <a:off x="1428748" y="5285041"/>
            <a:ext cx="547968" cy="50090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30506" y="5304659"/>
            <a:ext cx="5654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在数据库模板列中，使用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.action{}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28009" y="2084935"/>
            <a:ext cx="1954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now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582" y="369794"/>
            <a:ext cx="961465" cy="8259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0432" y="490402"/>
            <a:ext cx="2877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{{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函数与参数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}}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7425" y="4243117"/>
            <a:ext cx="3970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Weekday now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75424" y="4227446"/>
            <a:ext cx="4231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now | Weekday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104465" y="1969994"/>
            <a:ext cx="500734" cy="221877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44107" y="1566221"/>
            <a:ext cx="22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名为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”now”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的函数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06875" y="2023379"/>
            <a:ext cx="4947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2024-04-20 10:45:24.5615044 +0800</a:t>
            </a:r>
            <a:endParaRPr lang="en-US" altLang="zh-CN" sz="20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CST m=+35790.049100301</a:t>
            </a:r>
            <a:endParaRPr lang="en-US" altLang="zh-CN" sz="20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箭头: 右 17"/>
          <p:cNvSpPr/>
          <p:nvPr/>
        </p:nvSpPr>
        <p:spPr>
          <a:xfrm>
            <a:off x="3783250" y="2196979"/>
            <a:ext cx="2022764" cy="318655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707848" y="1511395"/>
            <a:ext cx="437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“now”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函数执行后，返回了当前的时间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67425" y="5151790"/>
            <a:ext cx="4073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    add  1 2 3    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0969" y="4195935"/>
            <a:ext cx="1884685" cy="61628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470515" y="5136119"/>
            <a:ext cx="995593" cy="61628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055683" y="4188291"/>
            <a:ext cx="956431" cy="61628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556709" y="5128273"/>
            <a:ext cx="1102648" cy="61628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56309" y="6286056"/>
            <a:ext cx="3052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 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Weekday 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和函数 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箭头: 上 25"/>
          <p:cNvSpPr/>
          <p:nvPr/>
        </p:nvSpPr>
        <p:spPr>
          <a:xfrm rot="1191851">
            <a:off x="707243" y="5655231"/>
            <a:ext cx="623455" cy="576309"/>
          </a:xfrm>
          <a:prstGeom prst="up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467186" y="427381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函数的参数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箭头: 上 27"/>
          <p:cNvSpPr/>
          <p:nvPr/>
        </p:nvSpPr>
        <p:spPr>
          <a:xfrm rot="14657662">
            <a:off x="4004430" y="4621786"/>
            <a:ext cx="623455" cy="576309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0" y="3206778"/>
            <a:ext cx="5929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 </a:t>
            </a: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now </a:t>
            </a:r>
            <a:r>
              <a:rPr lang="zh-CN" altLang="en-US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函数作为参数的时候，相当于传入了执行后的结果</a:t>
            </a:r>
            <a:endParaRPr lang="en-US" altLang="zh-CN" sz="16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所以这里 </a:t>
            </a: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{{Weekday now}}</a:t>
            </a:r>
            <a:r>
              <a:rPr lang="zh-CN" altLang="en-US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相当于 </a:t>
            </a: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{{Weekday 2024-04…}}</a:t>
            </a:r>
            <a:endParaRPr lang="zh-CN" altLang="en-US" sz="16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箭头连接符 30"/>
          <p:cNvCxnSpPr>
            <a:endCxn id="23" idx="0"/>
          </p:cNvCxnSpPr>
          <p:nvPr/>
        </p:nvCxnSpPr>
        <p:spPr>
          <a:xfrm>
            <a:off x="3498273" y="3810000"/>
            <a:ext cx="35626" cy="378291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148936" y="2951018"/>
            <a:ext cx="11894128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7045452" y="3276957"/>
            <a:ext cx="4691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| </a:t>
            </a:r>
            <a:r>
              <a:rPr lang="zh-CN" altLang="en-US" sz="1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语法，可以将前面的执行结果传到后面作为参数</a:t>
            </a:r>
            <a:endParaRPr lang="zh-CN" altLang="en-US" sz="16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箭头: 左右 36"/>
          <p:cNvSpPr/>
          <p:nvPr/>
        </p:nvSpPr>
        <p:spPr>
          <a:xfrm>
            <a:off x="5088332" y="4607106"/>
            <a:ext cx="1834335" cy="1239875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两种等价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8740588" y="3838123"/>
            <a:ext cx="168088" cy="350168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7263200" y="5566453"/>
            <a:ext cx="4160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3 | add 2| add 1}}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604926" y="5054217"/>
            <a:ext cx="3116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3 | add 1 2}}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3582" y="369794"/>
            <a:ext cx="961465" cy="8259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0432" y="490402"/>
            <a:ext cx="28473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{{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类型和属性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}}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8890" y="1322752"/>
            <a:ext cx="30219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$t := now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19615" y="1322740"/>
            <a:ext cx="29406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 add  1 2 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88925" y="1323375"/>
            <a:ext cx="34537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 trim “  x”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88055" y="2571115"/>
            <a:ext cx="4807585" cy="5073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模板函数的接受参数、返回值有不同的类型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381760" y="1947545"/>
            <a:ext cx="484505" cy="6985"/>
          </a:xfrm>
          <a:prstGeom prst="line">
            <a:avLst/>
          </a:prstGeom>
          <a:solidFill>
            <a:schemeClr val="accent1">
              <a:lumMod val="75000"/>
            </a:schemeClr>
          </a:solidFill>
          <a:ln w="60325" cmpd="sng">
            <a:solidFill>
              <a:schemeClr val="accent1">
                <a:lumMod val="7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808345" y="1954530"/>
            <a:ext cx="575310" cy="0"/>
          </a:xfrm>
          <a:prstGeom prst="line">
            <a:avLst/>
          </a:prstGeom>
          <a:solidFill>
            <a:schemeClr val="accent1">
              <a:lumMod val="75000"/>
            </a:schemeClr>
          </a:solidFill>
          <a:ln w="60325" cmpd="sng">
            <a:solidFill>
              <a:schemeClr val="accent1">
                <a:lumMod val="7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352915" y="1954530"/>
            <a:ext cx="880110" cy="0"/>
          </a:xfrm>
          <a:prstGeom prst="line">
            <a:avLst/>
          </a:prstGeom>
          <a:solidFill>
            <a:schemeClr val="accent1">
              <a:lumMod val="75000"/>
            </a:schemeClr>
          </a:solidFill>
          <a:ln w="60325" cmpd="sng">
            <a:solidFill>
              <a:schemeClr val="accent1">
                <a:lumMod val="7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线连接符 13"/>
          <p:cNvCxnSpPr>
            <a:stCxn id="6" idx="1"/>
          </p:cNvCxnSpPr>
          <p:nvPr/>
        </p:nvCxnSpPr>
        <p:spPr>
          <a:xfrm rot="10800000">
            <a:off x="1901190" y="1961515"/>
            <a:ext cx="1586865" cy="863600"/>
          </a:xfrm>
          <a:prstGeom prst="curvedConnector3">
            <a:avLst>
              <a:gd name="adj1" fmla="val 4998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线连接符 14"/>
          <p:cNvCxnSpPr>
            <a:stCxn id="6" idx="3"/>
          </p:cNvCxnSpPr>
          <p:nvPr/>
        </p:nvCxnSpPr>
        <p:spPr>
          <a:xfrm flipV="1">
            <a:off x="8295640" y="1947545"/>
            <a:ext cx="1010920" cy="877570"/>
          </a:xfrm>
          <a:prstGeom prst="curvedConnector3">
            <a:avLst>
              <a:gd name="adj1" fmla="val 5000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线连接符 15"/>
          <p:cNvCxnSpPr>
            <a:stCxn id="6" idx="0"/>
          </p:cNvCxnSpPr>
          <p:nvPr/>
        </p:nvCxnSpPr>
        <p:spPr>
          <a:xfrm rot="16200000">
            <a:off x="5683250" y="2162810"/>
            <a:ext cx="616585" cy="199390"/>
          </a:xfrm>
          <a:prstGeom prst="curvedConnector3">
            <a:avLst>
              <a:gd name="adj1" fmla="val 39701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436110" y="2073910"/>
            <a:ext cx="1410335" cy="3778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p>
            <a:pPr algn="ctr"/>
            <a:r>
              <a:rPr lang="en-US" altLang="zh-CN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 </a:t>
            </a:r>
            <a:r>
              <a:rPr lang="zh-CN" altLang="en-US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数值类型</a:t>
            </a:r>
            <a:endParaRPr lang="zh-CN" altLang="en-US" sz="1600" b="1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9155" y="2073910"/>
            <a:ext cx="1322070" cy="3778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Time 类型</a:t>
            </a:r>
            <a:endParaRPr lang="en-US" altLang="zh-CN" sz="1600" b="1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96375" y="2155190"/>
            <a:ext cx="1907540" cy="3778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String </a:t>
            </a:r>
            <a:r>
              <a:rPr lang="en-US" altLang="zh-CN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字符串类型</a:t>
            </a:r>
            <a:endParaRPr lang="en-US" altLang="zh-CN" sz="1600" b="1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48301" y="4903643"/>
            <a:ext cx="11894128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940170" y="3572545"/>
            <a:ext cx="29406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 add  1 2 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45465" y="3572545"/>
            <a:ext cx="41287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 add  now “” 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 descr="对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62305" y="3950970"/>
            <a:ext cx="914400" cy="9144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043170" y="3489960"/>
            <a:ext cx="1897380" cy="8985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algn="ctr"/>
            <a:r>
              <a:rPr lang="zh-CN" altLang="en-US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参数要匹配函数接受的类型</a:t>
            </a:r>
            <a:endParaRPr lang="zh-CN" altLang="en-US" b="1" dirty="0" smtClean="0">
              <a:solidFill>
                <a:srgbClr val="C0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2568575" y="4147820"/>
            <a:ext cx="845185" cy="8255"/>
          </a:xfrm>
          <a:prstGeom prst="line">
            <a:avLst/>
          </a:prstGeom>
          <a:solidFill>
            <a:schemeClr val="accent1">
              <a:lumMod val="75000"/>
            </a:schemeClr>
          </a:solidFill>
          <a:ln w="60325" cmpd="sng">
            <a:solidFill>
              <a:schemeClr val="accent6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352915" y="4156075"/>
            <a:ext cx="1771650" cy="5080"/>
          </a:xfrm>
          <a:prstGeom prst="line">
            <a:avLst/>
          </a:prstGeom>
          <a:solidFill>
            <a:schemeClr val="accent1">
              <a:lumMod val="75000"/>
            </a:schemeClr>
          </a:solidFill>
          <a:ln w="60325" cmpd="sng">
            <a:solidFill>
              <a:srgbClr val="C0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 descr="错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83500" y="4147820"/>
            <a:ext cx="695325" cy="695325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791335" y="4345940"/>
            <a:ext cx="36982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4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正确，</a:t>
            </a:r>
            <a:r>
              <a:rPr lang="en-US" altLang="zh-CN" sz="14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</a:t>
            </a:r>
            <a:r>
              <a:rPr lang="zh-CN" altLang="en-US" sz="14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函数接受</a:t>
            </a:r>
            <a:r>
              <a:rPr lang="en-US" altLang="zh-CN" sz="14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int </a:t>
            </a:r>
            <a:r>
              <a:rPr lang="zh-CN" altLang="en-US" sz="14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数值类型</a:t>
            </a:r>
            <a:endParaRPr lang="zh-CN" altLang="en-US" sz="1400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455660" y="4378960"/>
            <a:ext cx="36982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错误，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函数不接受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和字符串类型</a:t>
            </a:r>
            <a:endParaRPr lang="zh-CN" altLang="en-US" sz="1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9530" y="5038137"/>
            <a:ext cx="30219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$t := now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661270" y="5038137"/>
            <a:ext cx="246062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$t.Year 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45465" y="5034327"/>
            <a:ext cx="43935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$t.AddDate 0 0 1}}</a:t>
            </a:r>
            <a:endParaRPr lang="zh-CN" altLang="en-US" sz="32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1360805" y="5668010"/>
            <a:ext cx="505460" cy="2540"/>
          </a:xfrm>
          <a:prstGeom prst="line">
            <a:avLst/>
          </a:prstGeom>
          <a:solidFill>
            <a:schemeClr val="accent1">
              <a:lumMod val="75000"/>
            </a:schemeClr>
          </a:solidFill>
          <a:ln w="60325" cmpd="sng">
            <a:solidFill>
              <a:schemeClr val="accent1">
                <a:lumMod val="7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384935" y="5822315"/>
            <a:ext cx="1322070" cy="37782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Time 类型</a:t>
            </a:r>
            <a:endParaRPr lang="en-US" altLang="zh-CN" sz="1600" b="1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03875" y="5062855"/>
            <a:ext cx="1036320" cy="517525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4119880" y="5774055"/>
            <a:ext cx="38874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有些类型（</a:t>
            </a:r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例如</a:t>
            </a:r>
            <a:r>
              <a:rPr lang="en-US" altLang="zh-CN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Time</a:t>
            </a:r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String</a:t>
            </a:r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等）</a:t>
            </a:r>
            <a:endParaRPr lang="zh-CN" altLang="en-US" sz="1600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可以通过</a:t>
            </a:r>
            <a:r>
              <a:rPr lang="en-US" altLang="zh-CN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“.attr”</a:t>
            </a:r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方法访问其内部属性</a:t>
            </a:r>
            <a:endParaRPr lang="zh-CN" altLang="en-US" sz="1600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97595" y="5062855"/>
            <a:ext cx="3032125" cy="517525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8154670" y="5855970"/>
            <a:ext cx="38874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有些属性实质上就是可以调用的</a:t>
            </a:r>
            <a:r>
              <a:rPr lang="zh-CN" altLang="en-US" sz="16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</a:t>
            </a:r>
            <a:endParaRPr lang="zh-CN" altLang="en-US" sz="1600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904314" y="5807983"/>
            <a:ext cx="10614606" cy="927012"/>
            <a:chOff x="697284" y="5322974"/>
            <a:chExt cx="10614606" cy="927012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5" name="矩形 54"/>
            <p:cNvSpPr/>
            <p:nvPr/>
          </p:nvSpPr>
          <p:spPr>
            <a:xfrm>
              <a:off x="697284" y="5322974"/>
              <a:ext cx="288000" cy="288000"/>
            </a:xfrm>
            <a:prstGeom prst="rect">
              <a:avLst/>
            </a:prstGeom>
            <a:noFill/>
            <a:ln w="1143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1023890" y="5961986"/>
              <a:ext cx="288000" cy="288000"/>
            </a:xfrm>
            <a:prstGeom prst="rect">
              <a:avLst/>
            </a:prstGeom>
            <a:noFill/>
            <a:ln w="1143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709808" y="5331776"/>
              <a:ext cx="10598272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/>
            <a:lstStyle/>
            <a:p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23582" y="369794"/>
            <a:ext cx="961465" cy="8259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20432" y="490402"/>
            <a:ext cx="3698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{{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变量与流程控制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}}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7712" y="1850819"/>
            <a:ext cx="549516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800" dirty="0"/>
              <a:t>.action{ $w := Weekday now }</a:t>
            </a:r>
            <a:endParaRPr lang="en-US" altLang="zh-CN" sz="2800" dirty="0"/>
          </a:p>
          <a:p>
            <a:r>
              <a:rPr lang="zh-CN" altLang="en-US" sz="2800" dirty="0"/>
              <a:t>今天是星期</a:t>
            </a:r>
            <a:r>
              <a:rPr lang="en-US" altLang="zh-CN" sz="2800" dirty="0"/>
              <a:t>.action{ $w }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.action{ if eq $w 1 }</a:t>
            </a:r>
            <a:endParaRPr lang="en-US" altLang="zh-CN" sz="2800" dirty="0"/>
          </a:p>
          <a:p>
            <a:r>
              <a:rPr lang="zh-CN" altLang="en-US" sz="2800" dirty="0"/>
              <a:t>周一就要好好上班！</a:t>
            </a:r>
            <a:endParaRPr lang="zh-CN" altLang="en-US" sz="2800" dirty="0"/>
          </a:p>
          <a:p>
            <a:r>
              <a:rPr lang="en-US" altLang="zh-CN" sz="2800" dirty="0"/>
              <a:t>.action{ else }</a:t>
            </a:r>
            <a:endParaRPr lang="en-US" altLang="zh-CN" sz="2800" dirty="0"/>
          </a:p>
          <a:p>
            <a:r>
              <a:rPr lang="zh-CN" altLang="en-US" sz="2800" dirty="0"/>
              <a:t>开始摸鱼！</a:t>
            </a:r>
            <a:endParaRPr lang="zh-CN" altLang="en-US" sz="2800" dirty="0"/>
          </a:p>
          <a:p>
            <a:r>
              <a:rPr lang="en-US" altLang="zh-CN" sz="2800" dirty="0"/>
              <a:t>.action{ end }</a:t>
            </a:r>
            <a:endParaRPr lang="zh-CN" altLang="en-US" sz="2800" dirty="0"/>
          </a:p>
        </p:txBody>
      </p:sp>
      <p:sp>
        <p:nvSpPr>
          <p:cNvPr id="12" name="矩形 11"/>
          <p:cNvSpPr/>
          <p:nvPr/>
        </p:nvSpPr>
        <p:spPr>
          <a:xfrm>
            <a:off x="517712" y="1716738"/>
            <a:ext cx="5495160" cy="1243853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17712" y="3139690"/>
            <a:ext cx="5495160" cy="250775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437976" y="1627240"/>
            <a:ext cx="5811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$&lt;name&gt; := xxx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，将右边函数的返回值缓存到变量中</a:t>
            </a:r>
            <a:endParaRPr lang="en-US" altLang="zh-CN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然后使用 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 $&lt;name&gt; }} 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来引用这个变量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68703" y="2384104"/>
            <a:ext cx="2768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今天是星期</a:t>
            </a:r>
            <a:r>
              <a:rPr lang="en-US" altLang="zh-CN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8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37976" y="3153308"/>
            <a:ext cx="581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 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{{if xxx}} … {{else}} … {{end}} 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来做条件判断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37976" y="4405026"/>
            <a:ext cx="2768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开始摸鱼！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413230" y="6151606"/>
            <a:ext cx="8954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更多高级的流程控制语法请参考 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Golang 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模板语法文档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箭头: 右 37"/>
          <p:cNvSpPr/>
          <p:nvPr/>
        </p:nvSpPr>
        <p:spPr>
          <a:xfrm>
            <a:off x="5752176" y="2416970"/>
            <a:ext cx="685800" cy="523220"/>
          </a:xfrm>
          <a:prstGeom prst="rightArrow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箭头: 右 39"/>
          <p:cNvSpPr/>
          <p:nvPr/>
        </p:nvSpPr>
        <p:spPr>
          <a:xfrm>
            <a:off x="5752176" y="4402377"/>
            <a:ext cx="685800" cy="523220"/>
          </a:xfrm>
          <a:prstGeom prst="rightArrow">
            <a:avLst/>
          </a:prstGeom>
          <a:solidFill>
            <a:srgbClr val="C0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437976" y="3603513"/>
            <a:ext cx="5811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 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$w 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是否等于 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如果为 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true 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就是周一上班，如果不是就是开始摸鱼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4211782" y="3429000"/>
            <a:ext cx="2156921" cy="332509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flipV="1">
            <a:off x="3082636" y="4130684"/>
            <a:ext cx="3286067" cy="149198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>
            <a:off x="3082636" y="5104695"/>
            <a:ext cx="3422073" cy="244524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6437976" y="5129581"/>
            <a:ext cx="5811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流程控制结束声明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DE0NjNhZWNmY2IyNDdkZWMxMDQ5MjA4M2VhZmI2Zj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7150">
          <a:solidFill>
            <a:schemeClr val="accent1">
              <a:lumMod val="75000"/>
            </a:schemeClr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b="1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7150">
          <a:solidFill>
            <a:schemeClr val="accent1">
              <a:lumMod val="75000"/>
            </a:schemeClr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b="1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1104</Words>
  <Application>WPS 演示</Application>
  <PresentationFormat>宽屏</PresentationFormat>
  <Paragraphs>131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等线</vt:lpstr>
      <vt:lpstr>Arial Unicode MS</vt:lpstr>
      <vt:lpstr>等线 Light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一平 左</dc:creator>
  <cp:lastModifiedBy>Yp.Z</cp:lastModifiedBy>
  <cp:revision>60</cp:revision>
  <dcterms:created xsi:type="dcterms:W3CDTF">2024-04-20T03:06:00Z</dcterms:created>
  <dcterms:modified xsi:type="dcterms:W3CDTF">2024-05-06T14:00:16Z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866F3DB923C842FB8CC21CD6A6CAB2E4_12</vt:lpwstr>
  </property>
  <property fmtid="{D5CDD505-2E9C-101B-9397-08002B2CF9AE}" pid="3" name="KSOProductBuildVer">
    <vt:lpwstr>2052-12.1.0.16729</vt:lpwstr>
  </property>
</Properties>
</file>